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6858000" cx="9144000"/>
  <p:notesSz cx="6858000" cy="9144000"/>
  <p:embeddedFontLst>
    <p:embeddedFont>
      <p:font typeface="Roboto"/>
      <p:regular r:id="rId40"/>
      <p:bold r:id="rId41"/>
      <p:italic r:id="rId42"/>
      <p:boldItalic r:id="rId43"/>
    </p:embeddedFont>
    <p:embeddedFont>
      <p:font typeface="Cousine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regular.fntdata"/><Relationship Id="rId20" Type="http://schemas.openxmlformats.org/officeDocument/2006/relationships/slide" Target="slides/slide16.xml"/><Relationship Id="rId42" Type="http://schemas.openxmlformats.org/officeDocument/2006/relationships/font" Target="fonts/Roboto-italic.fntdata"/><Relationship Id="rId41" Type="http://schemas.openxmlformats.org/officeDocument/2006/relationships/font" Target="fonts/Roboto-bold.fntdata"/><Relationship Id="rId22" Type="http://schemas.openxmlformats.org/officeDocument/2006/relationships/slide" Target="slides/slide18.xml"/><Relationship Id="rId44" Type="http://schemas.openxmlformats.org/officeDocument/2006/relationships/font" Target="fonts/Cousine-regular.fntdata"/><Relationship Id="rId21" Type="http://schemas.openxmlformats.org/officeDocument/2006/relationships/slide" Target="slides/slide17.xml"/><Relationship Id="rId43" Type="http://schemas.openxmlformats.org/officeDocument/2006/relationships/font" Target="fonts/Roboto-boldItalic.fntdata"/><Relationship Id="rId24" Type="http://schemas.openxmlformats.org/officeDocument/2006/relationships/slide" Target="slides/slide20.xml"/><Relationship Id="rId46" Type="http://schemas.openxmlformats.org/officeDocument/2006/relationships/font" Target="fonts/Cousine-italic.fntdata"/><Relationship Id="rId23" Type="http://schemas.openxmlformats.org/officeDocument/2006/relationships/slide" Target="slides/slide19.xml"/><Relationship Id="rId45" Type="http://schemas.openxmlformats.org/officeDocument/2006/relationships/font" Target="fonts/Cousine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47" Type="http://schemas.openxmlformats.org/officeDocument/2006/relationships/font" Target="fonts/Cousine-bold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per.abril.com.br/mundo-estranho/como-eram-produzidos-os-primeiros-objetos-metalicos-criados-pelo-homem/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f391192_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8e90737df_4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8e90737df_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8e90737df_4_4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8e90737df_4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8e90737df_4_4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8e90737df_4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Aqui são os diferentes materiais que podem ser utilizados na fabricação do modelo e suas principais vantagens e desvantagens.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8e90737df_4_4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8e90737df_4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8e90737df_4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8e90737df_4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8e90737df_4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8e90737df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8e90737df_4_4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8e90737df_4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1: A bipartição do modelo é a etapa que divide o modelo </a:t>
            </a:r>
            <a:r>
              <a:rPr lang="en"/>
              <a:t>confeccionado</a:t>
            </a:r>
            <a:r>
              <a:rPr lang="en"/>
              <a:t> ao meio, para que a peça possa ser produzida por dois moldes diferentes. (Usar exemplo da garrafa PET)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2: A areia é compactada ao redor de tábuas, formando uma caixa com o a metade do modelo no interior (região negativa)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3,4: O macho é a parte que cria um “vazio” no interior da peça, ou um buraco. Ela deve ser de um material que suporta altas temperaturas, e que é quebradiço para retirar após a peça esfriar (geralmente são de areia).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5: O dreno é um buraco que permite o vazamento dos gases que vem do metal fundido.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6: O esfriamento e a solidificação são as etapas mais críticas do processo, porque se a peça for esfriada muito rapidamente, poderão se criar bolhas ou trincas na peça.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7: A desmoldagem é a etapa de retirada da peça do molde.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8: Rebarbação é a retirada da sobra de materiais com o auxilio de esmerilhadeiras e lixadeiras.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9: Limpeza com escovas de aço.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10: O tratamento térmico é uma etapa em que a peça é levada para um outro forno, para endurecer parcialmente ou totalmente a peça e aliviar tensões internas.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11:   A usinagem é uma etapa para tornar as peças dimensionalmente mais precisas.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12: O segundo tratamento térmico serve para aumentar a dureza e a vida útil do material.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13: A retífica é uma máquina que aumenta a precisão das dimensões da peça.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8e90737df_4_4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8e90737df_4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8e90737df_4_5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8e90737df_4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8e90737df_4_5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8e90737df_4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8e90737df_4_5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8e90737df_4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8e90737df_4_5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58e90737df_4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f391192_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8e90737df_4_4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8e90737df_4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fundição de areia é a fundição em que se utiliza a areia para produzir os moldes o macho e os canais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8e90737df_4_5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58e90737df_4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ed75ccf_0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Aqui são algumas propriedades que a areia deve ter para que o processo de fundição ocorra corretamente.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8e90737df_4_5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8e90737df_4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8e90737df_4_4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8e90737df_4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 metal fundido é derramado em um molde que rotaciona muito rápido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8e90737df_4_6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8e90737df_4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8e90737df_2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8e90737df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8e90737df_4_5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8e90737df_4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8e90737df_2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8e90737df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8e90737df_3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8e90737df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8e90737df_3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8e90737df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8e90737df_3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8e90737df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3D65"/>
                </a:solidFill>
              </a:rPr>
              <a:t>We design and produce models for shaped castings, and have a moulding line and a core shooter to produce sand moulds. In addition, we have the possibility to do advanced modelling to optimize gating and feeding systems.</a:t>
            </a:r>
            <a:endParaRPr sz="1800">
              <a:solidFill>
                <a:srgbClr val="003D65"/>
              </a:solidFill>
            </a:endParaRPr>
          </a:p>
          <a:p>
            <a:pPr indent="0" lvl="0" marL="0" rtl="0" algn="l">
              <a:spcBef>
                <a:spcPts val="2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8e90737df_4_4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8e90737df_4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8e90737df_4_4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8e90737df_4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Fundição é um processo de fabricação da engenharia, sendo essa uma técnica que utiliza o metal fundido para transformá-lo em uma peça industrial. Nesse processo, o metal fundido é despejado em um molde e fica ali até ser resfriado e solidificado.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 bronze – liga de cobre e arsênio ou de cobre e estanho – foi inicialmente produzido na região da Mesopotâmia (atual Oriente Médio). Acredita-se que sua descoberta também tenha sido acidental: quando ferreiros lançaram ao fogo um minério de cobre que, por sorte, estava “contaminado” por arsênio ou estanho. A presença desses compostos aumentou bastante a durabilidade do cobre, fazendo do bronze um metal muito mais duro e resistente. A introdução do bronze surtiu tal efeito no mundo que é o marco definitivo para o fim da Idade da Pedra.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FUNDIÇÃO: Fornos mais elaborados, com paredes de pedra, permitiam atingir temperaturas de até 1 200 ºC. Mas a novidade era a própria liga dos metais: derretido o minério, a união dos dois materiais gerava um novo metal, de qualidade bem superior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Referencia: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https://super.abril.com.br/mundo-estranho/como-eram-produzidos-os-primeiros-objetos-metalicos-criados-pelo-homem/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8e90737df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8e90737d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Ferro: </a:t>
            </a:r>
            <a:r>
              <a:rPr i="1"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 metal abundante que reinou no lugar do bronze, </a:t>
            </a: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FUNDIÇÃO: O minério de ferro era colocado junto com carvão numa forja. Mas, como as forjas não atingiam o ponto suficiente para fundir o ferro (1 530 ºC), obtia-se um material cheio de impurezas. Então, o ferreiro trabalhava sobre esse material, variando a temperatura, até obter um metal de qualidade.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 Abraham Darby obteve sucesso porque o minerio local possuia uma quantidade suficiente de manganes para limpar o enchofre que o carvao dava pro ferro.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8e90737df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8e90737d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Primeiro uso importante de ferro fundido como material estrutural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8e90737df_2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8e90737df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914400" y="4279286"/>
            <a:ext cx="72126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9pPr>
          </a:lstStyle>
          <a:p/>
        </p:txBody>
      </p:sp>
      <p:sp>
        <p:nvSpPr>
          <p:cNvPr id="13" name="Google Shape;13;p2"/>
          <p:cNvSpPr/>
          <p:nvPr/>
        </p:nvSpPr>
        <p:spPr>
          <a:xfrm rot="5400000">
            <a:off x="4511746" y="2218169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4" name="Google Shape;14;p2"/>
          <p:cNvSpPr/>
          <p:nvPr/>
        </p:nvSpPr>
        <p:spPr>
          <a:xfrm rot="10800000">
            <a:off x="671075" y="4860025"/>
            <a:ext cx="1326900" cy="13269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" name="Google Shape;15;p2"/>
          <p:cNvCxnSpPr/>
          <p:nvPr/>
        </p:nvCxnSpPr>
        <p:spPr>
          <a:xfrm>
            <a:off x="8365300" y="3066475"/>
            <a:ext cx="0" cy="276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16" name="Google Shape;16;p2"/>
          <p:cNvSpPr/>
          <p:nvPr/>
        </p:nvSpPr>
        <p:spPr>
          <a:xfrm rot="-5400000">
            <a:off x="4510271" y="-439081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dashDot"/>
            <a:miter lim="8000"/>
            <a:headEnd len="med" w="med" type="none"/>
            <a:tailEnd len="med" w="med" type="none"/>
          </a:ln>
        </p:spPr>
      </p:sp>
      <p:sp>
        <p:nvSpPr>
          <p:cNvPr id="17" name="Google Shape;17;p2"/>
          <p:cNvSpPr/>
          <p:nvPr/>
        </p:nvSpPr>
        <p:spPr>
          <a:xfrm>
            <a:off x="7039675" y="2497866"/>
            <a:ext cx="1714200" cy="17142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rot="5400000">
            <a:off x="4511746" y="450463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20" name="Google Shape;20;p3"/>
          <p:cNvSpPr/>
          <p:nvPr/>
        </p:nvSpPr>
        <p:spPr>
          <a:xfrm rot="-5400000">
            <a:off x="663525" y="1362719"/>
            <a:ext cx="1326900" cy="13269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" name="Google Shape;21;p3"/>
          <p:cNvCxnSpPr/>
          <p:nvPr/>
        </p:nvCxnSpPr>
        <p:spPr>
          <a:xfrm>
            <a:off x="8365300" y="1793734"/>
            <a:ext cx="0" cy="22623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22" name="Google Shape;22;p3"/>
          <p:cNvSpPr/>
          <p:nvPr/>
        </p:nvSpPr>
        <p:spPr>
          <a:xfrm rot="-5400000">
            <a:off x="4510271" y="-1711822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dashDot"/>
            <a:miter lim="8000"/>
            <a:headEnd len="med" w="med" type="none"/>
            <a:tailEnd len="med" w="med" type="none"/>
          </a:ln>
        </p:spPr>
      </p:sp>
      <p:sp>
        <p:nvSpPr>
          <p:cNvPr id="23" name="Google Shape;23;p3"/>
          <p:cNvSpPr/>
          <p:nvPr/>
        </p:nvSpPr>
        <p:spPr>
          <a:xfrm rot="5400000">
            <a:off x="6661378" y="3883740"/>
            <a:ext cx="1714200" cy="17142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 txBox="1"/>
          <p:nvPr>
            <p:ph type="ctrTitle"/>
          </p:nvPr>
        </p:nvSpPr>
        <p:spPr>
          <a:xfrm>
            <a:off x="921200" y="2012275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" type="body"/>
          </p:nvPr>
        </p:nvSpPr>
        <p:spPr>
          <a:xfrm>
            <a:off x="1413600" y="3187200"/>
            <a:ext cx="6316800" cy="109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▪"/>
              <a:defRPr b="1" sz="2400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▫"/>
              <a:defRPr b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b="1"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b="1" sz="2400"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b="1" sz="2400"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b="1" sz="2400"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b="1" sz="2400"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b="1" sz="2400"/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b="1" sz="2400"/>
            </a:lvl9pPr>
          </a:lstStyle>
          <a:p/>
        </p:txBody>
      </p:sp>
      <p:grpSp>
        <p:nvGrpSpPr>
          <p:cNvPr id="29" name="Google Shape;29;p4"/>
          <p:cNvGrpSpPr/>
          <p:nvPr/>
        </p:nvGrpSpPr>
        <p:grpSpPr>
          <a:xfrm>
            <a:off x="3770056" y="1437725"/>
            <a:ext cx="1580939" cy="1544725"/>
            <a:chOff x="3754950" y="1132925"/>
            <a:chExt cx="1580939" cy="1544725"/>
          </a:xfrm>
        </p:grpSpPr>
        <p:sp>
          <p:nvSpPr>
            <p:cNvPr id="30" name="Google Shape;30;p4"/>
            <p:cNvSpPr/>
            <p:nvPr/>
          </p:nvSpPr>
          <p:spPr>
            <a:xfrm>
              <a:off x="3907350" y="1285321"/>
              <a:ext cx="1329300" cy="1329300"/>
            </a:xfrm>
            <a:prstGeom prst="ellipse">
              <a:avLst/>
            </a:prstGeom>
            <a:noFill/>
            <a:ln cap="flat" cmpd="sng" w="9525">
              <a:solidFill>
                <a:srgbClr val="FFFFFF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5400000">
              <a:off x="3754950" y="1132925"/>
              <a:ext cx="1480500" cy="14805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sm" w="sm" type="triangle"/>
              <a:tailEnd len="sm" w="sm" type="triangl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2" name="Google Shape;32;p4"/>
            <p:cNvCxnSpPr>
              <a:endCxn id="30" idx="1"/>
            </p:cNvCxnSpPr>
            <p:nvPr/>
          </p:nvCxnSpPr>
          <p:spPr>
            <a:xfrm>
              <a:off x="3890221" y="1268193"/>
              <a:ext cx="211800" cy="2118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33" name="Google Shape;33;p4"/>
            <p:cNvCxnSpPr/>
            <p:nvPr/>
          </p:nvCxnSpPr>
          <p:spPr>
            <a:xfrm>
              <a:off x="5335889" y="1276425"/>
              <a:ext cx="0" cy="13935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  <p:sp>
          <p:nvSpPr>
            <p:cNvPr id="34" name="Google Shape;34;p4"/>
            <p:cNvSpPr/>
            <p:nvPr/>
          </p:nvSpPr>
          <p:spPr>
            <a:xfrm>
              <a:off x="4222975" y="1683233"/>
              <a:ext cx="698050" cy="5499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19050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noFill/>
                  <a:latin typeface="Arial"/>
                </a:rPr>
                <a:t>“</a:t>
              </a:r>
            </a:p>
          </p:txBody>
        </p:sp>
        <p:cxnSp>
          <p:nvCxnSpPr>
            <p:cNvPr id="35" name="Google Shape;35;p4"/>
            <p:cNvCxnSpPr>
              <a:stCxn id="30" idx="5"/>
            </p:cNvCxnSpPr>
            <p:nvPr/>
          </p:nvCxnSpPr>
          <p:spPr>
            <a:xfrm>
              <a:off x="5041979" y="2419950"/>
              <a:ext cx="253800" cy="2577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36" name="Google Shape;36;p4"/>
            <p:cNvCxnSpPr/>
            <p:nvPr/>
          </p:nvCxnSpPr>
          <p:spPr>
            <a:xfrm>
              <a:off x="4244700" y="1591869"/>
              <a:ext cx="654600" cy="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</p:grp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▪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420778" y="1653070"/>
            <a:ext cx="39945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4731381" y="1653070"/>
            <a:ext cx="39945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457200" y="1645524"/>
            <a:ext cx="2631900" cy="446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3223964" y="1645524"/>
            <a:ext cx="2631900" cy="446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5990727" y="1645524"/>
            <a:ext cx="2631900" cy="446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idx="1" type="body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3D85C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print.png" id="6" name="Google Shape;6;p1"/>
          <p:cNvPicPr preferRelativeResize="0"/>
          <p:nvPr/>
        </p:nvPicPr>
        <p:blipFill rotWithShape="1">
          <a:blip r:embed="rId1">
            <a:alphaModFix/>
          </a:blip>
          <a:srcRect b="3297" l="0" r="3297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128400" y="128397"/>
            <a:ext cx="8889600" cy="65937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usine"/>
              <a:buNone/>
              <a:defRPr sz="22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usine"/>
              <a:buNone/>
              <a:defRPr sz="22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usine"/>
              <a:buNone/>
              <a:defRPr sz="22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usine"/>
              <a:buNone/>
              <a:defRPr sz="22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usine"/>
              <a:buNone/>
              <a:defRPr sz="22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usine"/>
              <a:buNone/>
              <a:defRPr sz="22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usine"/>
              <a:buNone/>
              <a:defRPr sz="22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usine"/>
              <a:buNone/>
              <a:defRPr sz="22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usine"/>
              <a:buNone/>
              <a:defRPr sz="22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457200" y="1500000"/>
            <a:ext cx="8229600" cy="48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Char char="▪"/>
              <a:defRPr sz="30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usine"/>
              <a:buChar char="▫"/>
              <a:defRPr sz="24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usine"/>
              <a:buChar char="■"/>
              <a:defRPr sz="24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sine"/>
              <a:buChar char="●"/>
              <a:defRPr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sine"/>
              <a:buChar char="○"/>
              <a:defRPr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sine"/>
              <a:buChar char="■"/>
              <a:defRPr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sine"/>
              <a:buChar char="●"/>
              <a:defRPr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sine"/>
              <a:buChar char="○"/>
              <a:defRPr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sine"/>
              <a:buChar char="■"/>
              <a:defRPr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lvl="1" algn="r">
              <a:buNone/>
              <a:defRPr sz="10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lvl="2" algn="r">
              <a:buNone/>
              <a:defRPr sz="10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lvl="3" algn="r">
              <a:buNone/>
              <a:defRPr sz="10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lvl="4" algn="r">
              <a:buNone/>
              <a:defRPr sz="10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lvl="5" algn="r">
              <a:buNone/>
              <a:defRPr sz="10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lvl="6" algn="r">
              <a:buNone/>
              <a:defRPr sz="10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lvl="7" algn="r">
              <a:buNone/>
              <a:defRPr sz="10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lvl="8" algn="r">
              <a:buNone/>
              <a:defRPr sz="10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hyperlink" Target="http://www.joinville.udesc.br/portal/professores/verran/materiais/Aula_01_Introdu__o_aos_Processos_de__Fundi__o.pdf" TargetMode="External"/><Relationship Id="rId10" Type="http://schemas.openxmlformats.org/officeDocument/2006/relationships/hyperlink" Target="https://super.abril.com.br/mundo-estranho/como-eram-produzidos-os-primeiros-objetos-metalicos-criados-pelo-homem/" TargetMode="External"/><Relationship Id="rId13" Type="http://schemas.openxmlformats.org/officeDocument/2006/relationships/hyperlink" Target="http://www.altona.com.br/web/quem-somos/" TargetMode="External"/><Relationship Id="rId12" Type="http://schemas.openxmlformats.org/officeDocument/2006/relationships/hyperlink" Target="http://www.teksid.com.br/pagina/18/o-grupo.aspx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super.abril.com.br/mundo-estranho/como-eram-produzidos-os-primeiros-objetos-metalicos-criados-pelo-homem/" TargetMode="External"/><Relationship Id="rId4" Type="http://schemas.openxmlformats.org/officeDocument/2006/relationships/hyperlink" Target="https://www.ebah.com.br/content/ABAAAe-j0AJ/fundicao-areia" TargetMode="External"/><Relationship Id="rId9" Type="http://schemas.openxmlformats.org/officeDocument/2006/relationships/hyperlink" Target="http://www.ufrgs.br/lafun/" TargetMode="External"/><Relationship Id="rId15" Type="http://schemas.openxmlformats.org/officeDocument/2006/relationships/hyperlink" Target="https://www.cimm.com.br/portal/noticia/exibir_noticia/7301-joinville-e-segundo-maior-polo-de-fundidos-do-brasil" TargetMode="External"/><Relationship Id="rId14" Type="http://schemas.openxmlformats.org/officeDocument/2006/relationships/hyperlink" Target="https://www.sintef.no/en/all-laboratories/foundry-laboratory/" TargetMode="External"/><Relationship Id="rId5" Type="http://schemas.openxmlformats.org/officeDocument/2006/relationships/hyperlink" Target="https://www.mecanicaindustrial.com.br/o-que-e-fundicao/" TargetMode="External"/><Relationship Id="rId6" Type="http://schemas.openxmlformats.org/officeDocument/2006/relationships/hyperlink" Target="https://pt.wikipedia.org/wiki/Fundi%C3%A7%C3%A3o" TargetMode="External"/><Relationship Id="rId7" Type="http://schemas.openxmlformats.org/officeDocument/2006/relationships/hyperlink" Target="http://www.mbgroup.com.br/produtos/fundicao/fundicao-em-areia" TargetMode="External"/><Relationship Id="rId8" Type="http://schemas.openxmlformats.org/officeDocument/2006/relationships/hyperlink" Target="http://mmborges.com/processos/Conformacao/cont_html/fundicao.htm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ctrTitle"/>
          </p:nvPr>
        </p:nvSpPr>
        <p:spPr>
          <a:xfrm>
            <a:off x="914400" y="4279286"/>
            <a:ext cx="72126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Fundiçao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Alunos:Arthur Lopes e Lucca Palma</a:t>
            </a:r>
            <a:r>
              <a:rPr lang="en" sz="2400"/>
              <a:t> 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Molde:</a:t>
            </a:r>
            <a:endParaRPr b="1" sz="3000"/>
          </a:p>
        </p:txBody>
      </p:sp>
      <p:sp>
        <p:nvSpPr>
          <p:cNvPr id="137" name="Google Shape;137;p20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O Molde é a estrutura que define a geometria do material que será fabricado. </a:t>
            </a:r>
            <a:endParaRPr sz="2400"/>
          </a:p>
        </p:txBody>
      </p:sp>
      <p:grpSp>
        <p:nvGrpSpPr>
          <p:cNvPr id="139" name="Google Shape;139;p20"/>
          <p:cNvGrpSpPr/>
          <p:nvPr/>
        </p:nvGrpSpPr>
        <p:grpSpPr>
          <a:xfrm rot="5400000">
            <a:off x="2458928" y="495385"/>
            <a:ext cx="4823518" cy="7873111"/>
            <a:chOff x="5708850" y="3417450"/>
            <a:chExt cx="2931161" cy="2815646"/>
          </a:xfrm>
        </p:grpSpPr>
        <p:sp>
          <p:nvSpPr>
            <p:cNvPr id="140" name="Google Shape;140;p20"/>
            <p:cNvSpPr/>
            <p:nvPr/>
          </p:nvSpPr>
          <p:spPr>
            <a:xfrm>
              <a:off x="6102011" y="3942011"/>
              <a:ext cx="2283300" cy="22833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0"/>
            <p:cNvSpPr/>
            <p:nvPr/>
          </p:nvSpPr>
          <p:spPr>
            <a:xfrm>
              <a:off x="8516561" y="3942000"/>
              <a:ext cx="123450" cy="2275725"/>
            </a:xfrm>
            <a:custGeom>
              <a:rect b="b" l="l" r="r" t="t"/>
              <a:pathLst>
                <a:path extrusionOk="0" h="91029" w="4938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8000"/>
              <a:headEnd len="med" w="med" type="none"/>
              <a:tailEnd len="med" w="med" type="none"/>
            </a:ln>
          </p:spPr>
        </p:sp>
        <p:sp>
          <p:nvSpPr>
            <p:cNvPr id="142" name="Google Shape;142;p20"/>
            <p:cNvSpPr/>
            <p:nvPr/>
          </p:nvSpPr>
          <p:spPr>
            <a:xfrm rot="-5400000">
              <a:off x="7180125" y="2605525"/>
              <a:ext cx="123450" cy="2275725"/>
            </a:xfrm>
            <a:custGeom>
              <a:rect b="b" l="l" r="r" t="t"/>
              <a:pathLst>
                <a:path extrusionOk="0" h="91029" w="4938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8000"/>
              <a:headEnd len="med" w="med" type="none"/>
              <a:tailEnd len="med" w="med" type="none"/>
            </a:ln>
          </p:spPr>
        </p:sp>
        <p:sp>
          <p:nvSpPr>
            <p:cNvPr id="143" name="Google Shape;143;p20"/>
            <p:cNvSpPr/>
            <p:nvPr/>
          </p:nvSpPr>
          <p:spPr>
            <a:xfrm rot="-5400000">
              <a:off x="5708850" y="3417450"/>
              <a:ext cx="1326900" cy="13269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sm" w="sm" type="triangle"/>
              <a:tailEnd len="sm" w="sm" type="triangl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44" name="Google Shape;144;p20"/>
            <p:cNvCxnSpPr/>
            <p:nvPr/>
          </p:nvCxnSpPr>
          <p:spPr>
            <a:xfrm>
              <a:off x="6109725" y="3957425"/>
              <a:ext cx="2268000" cy="22680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45" name="Google Shape;145;p20"/>
            <p:cNvCxnSpPr/>
            <p:nvPr/>
          </p:nvCxnSpPr>
          <p:spPr>
            <a:xfrm flipH="1">
              <a:off x="6102050" y="3941996"/>
              <a:ext cx="2291100" cy="22911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46" name="Google Shape;146;p20"/>
            <p:cNvCxnSpPr/>
            <p:nvPr/>
          </p:nvCxnSpPr>
          <p:spPr>
            <a:xfrm>
              <a:off x="5978575" y="3949725"/>
              <a:ext cx="0" cy="22833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</p:grp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675" y="2694975"/>
            <a:ext cx="7105275" cy="36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O Modelo é uma cópia da peça que será fabricada.</a:t>
            </a:r>
            <a:endParaRPr sz="2400"/>
          </a:p>
        </p:txBody>
      </p:sp>
      <p:sp>
        <p:nvSpPr>
          <p:cNvPr id="153" name="Google Shape;153;p21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Modelo:</a:t>
            </a:r>
            <a:endParaRPr b="1" sz="3000"/>
          </a:p>
        </p:txBody>
      </p:sp>
      <p:sp>
        <p:nvSpPr>
          <p:cNvPr id="154" name="Google Shape;154;p21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5" name="Google Shape;155;p21"/>
          <p:cNvGrpSpPr/>
          <p:nvPr/>
        </p:nvGrpSpPr>
        <p:grpSpPr>
          <a:xfrm rot="5400000">
            <a:off x="2559456" y="1639838"/>
            <a:ext cx="4025070" cy="5122224"/>
            <a:chOff x="5708850" y="3417450"/>
            <a:chExt cx="2931161" cy="2815646"/>
          </a:xfrm>
        </p:grpSpPr>
        <p:sp>
          <p:nvSpPr>
            <p:cNvPr id="156" name="Google Shape;156;p21"/>
            <p:cNvSpPr/>
            <p:nvPr/>
          </p:nvSpPr>
          <p:spPr>
            <a:xfrm>
              <a:off x="6102011" y="3942011"/>
              <a:ext cx="2283300" cy="22833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1"/>
            <p:cNvSpPr/>
            <p:nvPr/>
          </p:nvSpPr>
          <p:spPr>
            <a:xfrm>
              <a:off x="8516561" y="3942000"/>
              <a:ext cx="123450" cy="2275725"/>
            </a:xfrm>
            <a:custGeom>
              <a:rect b="b" l="l" r="r" t="t"/>
              <a:pathLst>
                <a:path extrusionOk="0" h="91029" w="4938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8000"/>
              <a:headEnd len="med" w="med" type="none"/>
              <a:tailEnd len="med" w="med" type="none"/>
            </a:ln>
          </p:spPr>
        </p:sp>
        <p:sp>
          <p:nvSpPr>
            <p:cNvPr id="158" name="Google Shape;158;p21"/>
            <p:cNvSpPr/>
            <p:nvPr/>
          </p:nvSpPr>
          <p:spPr>
            <a:xfrm rot="-5400000">
              <a:off x="7180125" y="2605525"/>
              <a:ext cx="123450" cy="2275725"/>
            </a:xfrm>
            <a:custGeom>
              <a:rect b="b" l="l" r="r" t="t"/>
              <a:pathLst>
                <a:path extrusionOk="0" h="91029" w="4938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8000"/>
              <a:headEnd len="med" w="med" type="none"/>
              <a:tailEnd len="med" w="med" type="none"/>
            </a:ln>
          </p:spPr>
        </p:sp>
        <p:sp>
          <p:nvSpPr>
            <p:cNvPr id="159" name="Google Shape;159;p21"/>
            <p:cNvSpPr/>
            <p:nvPr/>
          </p:nvSpPr>
          <p:spPr>
            <a:xfrm rot="-5400000">
              <a:off x="5708850" y="3417450"/>
              <a:ext cx="1326900" cy="13269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sm" w="sm" type="triangle"/>
              <a:tailEnd len="sm" w="sm" type="triangl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0" name="Google Shape;160;p21"/>
            <p:cNvCxnSpPr/>
            <p:nvPr/>
          </p:nvCxnSpPr>
          <p:spPr>
            <a:xfrm>
              <a:off x="6109725" y="3957425"/>
              <a:ext cx="2268000" cy="22680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61" name="Google Shape;161;p21"/>
            <p:cNvCxnSpPr/>
            <p:nvPr/>
          </p:nvCxnSpPr>
          <p:spPr>
            <a:xfrm flipH="1">
              <a:off x="6102050" y="3941996"/>
              <a:ext cx="2291100" cy="22911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62" name="Google Shape;162;p21"/>
            <p:cNvCxnSpPr/>
            <p:nvPr/>
          </p:nvCxnSpPr>
          <p:spPr>
            <a:xfrm>
              <a:off x="5978575" y="3949725"/>
              <a:ext cx="0" cy="22833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</p:grpSp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875" y="2703350"/>
            <a:ext cx="4273225" cy="32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Modelo: Principais Materiais Utilizados</a:t>
            </a:r>
            <a:endParaRPr b="1" sz="2400"/>
          </a:p>
        </p:txBody>
      </p:sp>
      <p:sp>
        <p:nvSpPr>
          <p:cNvPr id="169" name="Google Shape;169;p22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O material utilizado depende das necessidades para a produção da peça.</a:t>
            </a:r>
            <a:endParaRPr sz="2400"/>
          </a:p>
        </p:txBody>
      </p:sp>
      <p:sp>
        <p:nvSpPr>
          <p:cNvPr id="170" name="Google Shape;170;p22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63" y="2553329"/>
            <a:ext cx="8476675" cy="3488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Macho:</a:t>
            </a:r>
            <a:endParaRPr b="1" sz="3000"/>
          </a:p>
        </p:txBody>
      </p:sp>
      <p:sp>
        <p:nvSpPr>
          <p:cNvPr id="177" name="Google Shape;177;p23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O Macho é responsável pelos furos ou “vazios” no objeto fundido.</a:t>
            </a:r>
            <a:endParaRPr sz="2400"/>
          </a:p>
        </p:txBody>
      </p:sp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8100" y="2553238"/>
            <a:ext cx="5347800" cy="339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Etapas Envolvidas:</a:t>
            </a:r>
            <a:endParaRPr b="1" sz="3000"/>
          </a:p>
        </p:txBody>
      </p:sp>
      <p:sp>
        <p:nvSpPr>
          <p:cNvPr id="185" name="Google Shape;185;p24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6" name="Google Shape;186;p24"/>
          <p:cNvGrpSpPr/>
          <p:nvPr/>
        </p:nvGrpSpPr>
        <p:grpSpPr>
          <a:xfrm>
            <a:off x="102988" y="1687468"/>
            <a:ext cx="8938017" cy="3483057"/>
            <a:chOff x="0" y="3428893"/>
            <a:chExt cx="8938017" cy="3483057"/>
          </a:xfrm>
        </p:grpSpPr>
        <p:grpSp>
          <p:nvGrpSpPr>
            <p:cNvPr id="187" name="Google Shape;187;p24"/>
            <p:cNvGrpSpPr/>
            <p:nvPr/>
          </p:nvGrpSpPr>
          <p:grpSpPr>
            <a:xfrm>
              <a:off x="5632317" y="3428893"/>
              <a:ext cx="3305700" cy="3483057"/>
              <a:chOff x="5632317" y="1189775"/>
              <a:chExt cx="3305700" cy="3483057"/>
            </a:xfrm>
          </p:grpSpPr>
          <p:sp>
            <p:nvSpPr>
              <p:cNvPr id="188" name="Google Shape;188;p24"/>
              <p:cNvSpPr/>
              <p:nvPr/>
            </p:nvSpPr>
            <p:spPr>
              <a:xfrm>
                <a:off x="5632317" y="1189775"/>
                <a:ext cx="3305700" cy="669000"/>
              </a:xfrm>
              <a:prstGeom prst="chevron">
                <a:avLst>
                  <a:gd fmla="val 50000" name="adj"/>
                </a:avLst>
              </a:prstGeom>
              <a:solidFill>
                <a:srgbClr val="307BF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Fundição</a:t>
                </a:r>
                <a:endPara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89" name="Google Shape;189;p24"/>
              <p:cNvSpPr txBox="1"/>
              <p:nvPr/>
            </p:nvSpPr>
            <p:spPr>
              <a:xfrm>
                <a:off x="6167062" y="2057132"/>
                <a:ext cx="2714100" cy="26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 Fundição é a parte em que o metal fundido é colocado no molde até ser resfriado e solidificado.</a:t>
                </a:r>
                <a:endParaRPr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90" name="Google Shape;190;p24"/>
            <p:cNvGrpSpPr/>
            <p:nvPr/>
          </p:nvGrpSpPr>
          <p:grpSpPr>
            <a:xfrm>
              <a:off x="0" y="3429107"/>
              <a:ext cx="3546900" cy="3482843"/>
              <a:chOff x="0" y="1189989"/>
              <a:chExt cx="3546900" cy="3482843"/>
            </a:xfrm>
          </p:grpSpPr>
          <p:sp>
            <p:nvSpPr>
              <p:cNvPr id="191" name="Google Shape;191;p24"/>
              <p:cNvSpPr/>
              <p:nvPr/>
            </p:nvSpPr>
            <p:spPr>
              <a:xfrm>
                <a:off x="0" y="1189989"/>
                <a:ext cx="3546900" cy="669000"/>
              </a:xfrm>
              <a:prstGeom prst="homePlate">
                <a:avLst>
                  <a:gd fmla="val 50000" name="adj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Fabricação do Modelo</a:t>
                </a:r>
                <a:endPara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92" name="Google Shape;192;p24"/>
              <p:cNvSpPr txBox="1"/>
              <p:nvPr/>
            </p:nvSpPr>
            <p:spPr>
              <a:xfrm>
                <a:off x="301338" y="2057132"/>
                <a:ext cx="2590200" cy="26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 Modelo é fabricado a partir de peças de madeira, alumínio ou  plástico, dependendo da necessidade.</a:t>
                </a:r>
                <a:endParaRPr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93" name="Google Shape;193;p24"/>
            <p:cNvGrpSpPr/>
            <p:nvPr/>
          </p:nvGrpSpPr>
          <p:grpSpPr>
            <a:xfrm>
              <a:off x="2944204" y="3428893"/>
              <a:ext cx="3305700" cy="3483057"/>
              <a:chOff x="2944204" y="1189775"/>
              <a:chExt cx="3305700" cy="3483057"/>
            </a:xfrm>
          </p:grpSpPr>
          <p:sp>
            <p:nvSpPr>
              <p:cNvPr id="194" name="Google Shape;194;p24"/>
              <p:cNvSpPr/>
              <p:nvPr/>
            </p:nvSpPr>
            <p:spPr>
              <a:xfrm>
                <a:off x="2944204" y="1189775"/>
                <a:ext cx="3305700" cy="669000"/>
              </a:xfrm>
              <a:prstGeom prst="chevron">
                <a:avLst>
                  <a:gd fmla="val 50000" name="adj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Montagem do Molde e Macho</a:t>
                </a:r>
                <a:endPara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95" name="Google Shape;195;p24"/>
              <p:cNvSpPr txBox="1"/>
              <p:nvPr/>
            </p:nvSpPr>
            <p:spPr>
              <a:xfrm>
                <a:off x="3059163" y="2057132"/>
                <a:ext cx="2922600" cy="261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 Molde e o Macho são as estruturas responsáveis pelo formato do objeto formado. Podem ser feitos de areia ou de algum metal, dependendo da necessidade.</a:t>
                </a:r>
                <a:endParaRPr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/>
          <p:nvPr>
            <p:ph type="ctrTitle"/>
          </p:nvPr>
        </p:nvSpPr>
        <p:spPr>
          <a:xfrm>
            <a:off x="921200" y="1713304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9FC5E8"/>
                </a:solidFill>
              </a:rPr>
              <a:t>4</a:t>
            </a:r>
            <a:endParaRPr sz="6000">
              <a:solidFill>
                <a:srgbClr val="9FC5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ETAPAS DO PROCESSO</a:t>
            </a:r>
            <a:endParaRPr/>
          </a:p>
        </p:txBody>
      </p:sp>
      <p:sp>
        <p:nvSpPr>
          <p:cNvPr id="201" name="Google Shape;201;p25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Principais etapas da produção de peças por Fundição</a:t>
            </a:r>
            <a:endParaRPr/>
          </a:p>
        </p:txBody>
      </p:sp>
      <p:sp>
        <p:nvSpPr>
          <p:cNvPr id="202" name="Google Shape;202;p25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Etapas do Processo:</a:t>
            </a:r>
            <a:endParaRPr b="1" sz="3000"/>
          </a:p>
        </p:txBody>
      </p:sp>
      <p:sp>
        <p:nvSpPr>
          <p:cNvPr id="208" name="Google Shape;208;p26"/>
          <p:cNvSpPr txBox="1"/>
          <p:nvPr>
            <p:ph idx="1" type="body"/>
          </p:nvPr>
        </p:nvSpPr>
        <p:spPr>
          <a:xfrm>
            <a:off x="483750" y="1500000"/>
            <a:ext cx="81504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Bipartção do Modelo;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Compactação da Areia ao redor do Modelo;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Fabricação do Macho;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Colocação do Macho;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Drenos;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Esfriamento e Solidificação;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Desmoldagem;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Rebarbação;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Acabamento e limpeza;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Tratamento térmico;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Usinagem;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Tratamentos térmicos nas peças acabadas;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Retífica.</a:t>
            </a:r>
            <a:endParaRPr sz="2400"/>
          </a:p>
        </p:txBody>
      </p:sp>
      <p:sp>
        <p:nvSpPr>
          <p:cNvPr id="209" name="Google Shape;209;p26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Etapas do Processo:</a:t>
            </a:r>
            <a:endParaRPr b="1" sz="3000"/>
          </a:p>
        </p:txBody>
      </p:sp>
      <p:sp>
        <p:nvSpPr>
          <p:cNvPr id="215" name="Google Shape;215;p27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7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7" name="Google Shape;2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325" y="2282475"/>
            <a:ext cx="2942583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6900" y="2272950"/>
            <a:ext cx="2647744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325" y="4149375"/>
            <a:ext cx="30861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4638" y="2272938"/>
            <a:ext cx="242887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37275" y="4130313"/>
            <a:ext cx="2466975" cy="18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/>
          <p:nvPr>
            <p:ph type="ctrTitle"/>
          </p:nvPr>
        </p:nvSpPr>
        <p:spPr>
          <a:xfrm>
            <a:off x="921200" y="1713304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9FC5E8"/>
                </a:solidFill>
              </a:rPr>
              <a:t>5</a:t>
            </a:r>
            <a:endParaRPr sz="6000">
              <a:solidFill>
                <a:srgbClr val="9FC5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Vantagens e Desvantagens</a:t>
            </a:r>
            <a:r>
              <a:rPr lang="en"/>
              <a:t> </a:t>
            </a:r>
            <a:endParaRPr/>
          </a:p>
        </p:txBody>
      </p:sp>
      <p:sp>
        <p:nvSpPr>
          <p:cNvPr id="227" name="Google Shape;227;p28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Principais vantagens e desvantagens do processo de produção por Fundição.</a:t>
            </a:r>
            <a:endParaRPr/>
          </a:p>
        </p:txBody>
      </p:sp>
      <p:sp>
        <p:nvSpPr>
          <p:cNvPr id="228" name="Google Shape;228;p28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Vantagens:</a:t>
            </a:r>
            <a:endParaRPr b="1" sz="3000"/>
          </a:p>
        </p:txBody>
      </p:sp>
      <p:sp>
        <p:nvSpPr>
          <p:cNvPr id="234" name="Google Shape;234;p29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Poucas limitações de formato, complexidade e tamanho;</a:t>
            </a:r>
            <a:endParaRPr sz="24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Barata em relação a outros processos de fabricação;</a:t>
            </a:r>
            <a:endParaRPr sz="24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Obtenção de peças com formato praticamente definitivo.</a:t>
            </a:r>
            <a:endParaRPr sz="2400"/>
          </a:p>
        </p:txBody>
      </p:sp>
      <p:sp>
        <p:nvSpPr>
          <p:cNvPr id="235" name="Google Shape;235;p29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AGENDA</a:t>
            </a:r>
            <a:endParaRPr sz="3000"/>
          </a:p>
        </p:txBody>
      </p:sp>
      <p:sp>
        <p:nvSpPr>
          <p:cNvPr id="71" name="Google Shape;71;p12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Introdução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História 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Componentes de Fundição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Etapas do Processo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Vantagens e Desvantagens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AutoNum type="arabicPeriod"/>
            </a:pPr>
            <a:r>
              <a:rPr lang="en"/>
              <a:t>Um Olhar para o Mundo Comercial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Processos de Fundição</a:t>
            </a:r>
            <a:endParaRPr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AutoNum type="arabicPeriod"/>
            </a:pPr>
            <a:r>
              <a:rPr lang="en">
                <a:solidFill>
                  <a:srgbClr val="FFFFFF"/>
                </a:solidFill>
              </a:rPr>
              <a:t>Núcleos de </a:t>
            </a:r>
            <a:r>
              <a:rPr lang="en"/>
              <a:t>E</a:t>
            </a:r>
            <a:r>
              <a:rPr lang="en">
                <a:solidFill>
                  <a:srgbClr val="FFFFFF"/>
                </a:solidFill>
              </a:rPr>
              <a:t>studos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2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Desvantagens:</a:t>
            </a:r>
            <a:endParaRPr b="1" sz="3000"/>
          </a:p>
        </p:txBody>
      </p:sp>
      <p:sp>
        <p:nvSpPr>
          <p:cNvPr id="241" name="Google Shape;241;p30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Os aços podem apresentar elevadas tensões residuais; </a:t>
            </a:r>
            <a:r>
              <a:rPr lang="en" sz="2400"/>
              <a:t>microporosidade</a:t>
            </a:r>
            <a:r>
              <a:rPr lang="en" sz="2400"/>
              <a:t>, zonamento e variações no tamanho dos grãos;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Erosão em peças grandes;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Menor resistência e ductilidade.</a:t>
            </a:r>
            <a:endParaRPr/>
          </a:p>
        </p:txBody>
      </p:sp>
      <p:sp>
        <p:nvSpPr>
          <p:cNvPr id="242" name="Google Shape;242;p30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/>
          <p:nvPr>
            <p:ph type="ctrTitle"/>
          </p:nvPr>
        </p:nvSpPr>
        <p:spPr>
          <a:xfrm>
            <a:off x="921200" y="1713304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9FC5E8"/>
                </a:solidFill>
              </a:rPr>
              <a:t>6</a:t>
            </a:r>
            <a:endParaRPr sz="6000">
              <a:solidFill>
                <a:srgbClr val="9FC5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PROCESSOS DE FUNDIÇÃO</a:t>
            </a:r>
            <a:r>
              <a:rPr lang="en"/>
              <a:t> </a:t>
            </a:r>
            <a:endParaRPr/>
          </a:p>
        </p:txBody>
      </p:sp>
      <p:sp>
        <p:nvSpPr>
          <p:cNvPr id="248" name="Google Shape;248;p31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Principais processos de produção por Fundição.</a:t>
            </a:r>
            <a:endParaRPr/>
          </a:p>
        </p:txBody>
      </p:sp>
      <p:sp>
        <p:nvSpPr>
          <p:cNvPr id="249" name="Google Shape;249;p31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2"/>
          <p:cNvPicPr preferRelativeResize="0"/>
          <p:nvPr/>
        </p:nvPicPr>
        <p:blipFill rotWithShape="1">
          <a:blip r:embed="rId3">
            <a:alphaModFix amt="55000"/>
          </a:blip>
          <a:srcRect b="0" l="0" r="3409" t="0"/>
          <a:stretch/>
        </p:blipFill>
        <p:spPr>
          <a:xfrm>
            <a:off x="42862" y="0"/>
            <a:ext cx="905827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>
            <p:ph idx="1" type="body"/>
          </p:nvPr>
        </p:nvSpPr>
        <p:spPr>
          <a:xfrm>
            <a:off x="343225" y="1303550"/>
            <a:ext cx="8290800" cy="5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Fundição de Areia;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Fundição por Injeção;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Fundição Centrifuga;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Fundição por Cera.</a:t>
            </a:r>
            <a:endParaRPr sz="2400"/>
          </a:p>
        </p:txBody>
      </p:sp>
      <p:sp>
        <p:nvSpPr>
          <p:cNvPr id="256" name="Google Shape;256;p32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7" name="Google Shape;257;p32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Processos de Fundição:</a:t>
            </a:r>
            <a:endParaRPr b="1" sz="3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Fundição de Areia:</a:t>
            </a:r>
            <a:endParaRPr b="1" sz="3000"/>
          </a:p>
        </p:txBody>
      </p:sp>
      <p:sp>
        <p:nvSpPr>
          <p:cNvPr id="263" name="Google Shape;263;p33"/>
          <p:cNvSpPr txBox="1"/>
          <p:nvPr>
            <p:ph idx="1" type="body"/>
          </p:nvPr>
        </p:nvSpPr>
        <p:spPr>
          <a:xfrm>
            <a:off x="343225" y="1500000"/>
            <a:ext cx="84159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Utilizada para a produção de grandes peças, em que a cavidade é menor que a peça para que elas tenham o tamanho adequado após o resfriamento (contração).</a:t>
            </a:r>
            <a:endParaRPr sz="2400"/>
          </a:p>
        </p:txBody>
      </p:sp>
      <p:sp>
        <p:nvSpPr>
          <p:cNvPr id="264" name="Google Shape;264;p33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5" name="Google Shape;265;p33"/>
          <p:cNvGrpSpPr/>
          <p:nvPr/>
        </p:nvGrpSpPr>
        <p:grpSpPr>
          <a:xfrm rot="5400000">
            <a:off x="3277835" y="2245297"/>
            <a:ext cx="3797905" cy="5375351"/>
            <a:chOff x="5708850" y="3417450"/>
            <a:chExt cx="2931161" cy="2815646"/>
          </a:xfrm>
        </p:grpSpPr>
        <p:sp>
          <p:nvSpPr>
            <p:cNvPr id="266" name="Google Shape;266;p33"/>
            <p:cNvSpPr/>
            <p:nvPr/>
          </p:nvSpPr>
          <p:spPr>
            <a:xfrm>
              <a:off x="6032777" y="3949721"/>
              <a:ext cx="2283300" cy="22833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8516561" y="3942000"/>
              <a:ext cx="123450" cy="2275725"/>
            </a:xfrm>
            <a:custGeom>
              <a:rect b="b" l="l" r="r" t="t"/>
              <a:pathLst>
                <a:path extrusionOk="0" h="91029" w="4938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8000"/>
              <a:headEnd len="med" w="med" type="none"/>
              <a:tailEnd len="med" w="med" type="none"/>
            </a:ln>
          </p:spPr>
        </p:sp>
        <p:sp>
          <p:nvSpPr>
            <p:cNvPr id="268" name="Google Shape;268;p33"/>
            <p:cNvSpPr/>
            <p:nvPr/>
          </p:nvSpPr>
          <p:spPr>
            <a:xfrm rot="-5400000">
              <a:off x="7180125" y="2605525"/>
              <a:ext cx="123450" cy="2275725"/>
            </a:xfrm>
            <a:custGeom>
              <a:rect b="b" l="l" r="r" t="t"/>
              <a:pathLst>
                <a:path extrusionOk="0" h="91029" w="4938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8000"/>
              <a:headEnd len="med" w="med" type="none"/>
              <a:tailEnd len="med" w="med" type="none"/>
            </a:ln>
          </p:spPr>
        </p:sp>
        <p:sp>
          <p:nvSpPr>
            <p:cNvPr id="269" name="Google Shape;269;p33"/>
            <p:cNvSpPr/>
            <p:nvPr/>
          </p:nvSpPr>
          <p:spPr>
            <a:xfrm rot="-5400000">
              <a:off x="5708850" y="3417450"/>
              <a:ext cx="1326900" cy="13269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sm" w="sm" type="triangle"/>
              <a:tailEnd len="sm" w="sm" type="triangl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70" name="Google Shape;270;p33"/>
            <p:cNvCxnSpPr/>
            <p:nvPr/>
          </p:nvCxnSpPr>
          <p:spPr>
            <a:xfrm>
              <a:off x="6109725" y="3957425"/>
              <a:ext cx="2268000" cy="22680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71" name="Google Shape;271;p33"/>
            <p:cNvCxnSpPr/>
            <p:nvPr/>
          </p:nvCxnSpPr>
          <p:spPr>
            <a:xfrm flipH="1">
              <a:off x="6102050" y="3941996"/>
              <a:ext cx="2291100" cy="22911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72" name="Google Shape;272;p33"/>
            <p:cNvCxnSpPr/>
            <p:nvPr/>
          </p:nvCxnSpPr>
          <p:spPr>
            <a:xfrm>
              <a:off x="5978575" y="3949725"/>
              <a:ext cx="0" cy="22833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</p:grpSp>
      <p:pic>
        <p:nvPicPr>
          <p:cNvPr id="273" name="Google Shape;2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100" y="3462813"/>
            <a:ext cx="4326225" cy="294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Fundação de Areia: Materiais</a:t>
            </a:r>
            <a:endParaRPr b="1" sz="3000"/>
          </a:p>
        </p:txBody>
      </p:sp>
      <p:sp>
        <p:nvSpPr>
          <p:cNvPr id="279" name="Google Shape;279;p34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Char char="▪"/>
            </a:pPr>
            <a:r>
              <a:rPr lang="en" sz="2400"/>
              <a:t>Areia Verde: Utilizada para peças de pequeno e médio porte, a moldagem por areia verde é a moldagem que utiliza areia úmida na fundição.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Areia Seca:</a:t>
            </a:r>
            <a:r>
              <a:rPr lang="en" sz="2400"/>
              <a:t> Utilizada para aumentar a resistência mecânica, permitindo a modelagem de peças de grandes dimensões.</a:t>
            </a:r>
            <a:endParaRPr sz="2400"/>
          </a:p>
        </p:txBody>
      </p:sp>
      <p:sp>
        <p:nvSpPr>
          <p:cNvPr id="280" name="Google Shape;280;p34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Fundição de Areia: Propriedades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286" name="Google Shape;286;p35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Refratariedade: A areia deve resistir ao calor o máximo possível para não se fundir com facilidade.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Permeabilidade: É uma propriedade que mede a facilidade da expulsão dos gases resultantes da entrada do metal fundido pela areia.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87" name="Google Shape;287;p35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6"/>
          <p:cNvGrpSpPr/>
          <p:nvPr/>
        </p:nvGrpSpPr>
        <p:grpSpPr>
          <a:xfrm rot="5400000">
            <a:off x="3642698" y="1784008"/>
            <a:ext cx="4230838" cy="5642837"/>
            <a:chOff x="5708850" y="3417450"/>
            <a:chExt cx="2931161" cy="2815646"/>
          </a:xfrm>
        </p:grpSpPr>
        <p:sp>
          <p:nvSpPr>
            <p:cNvPr id="293" name="Google Shape;293;p36"/>
            <p:cNvSpPr/>
            <p:nvPr/>
          </p:nvSpPr>
          <p:spPr>
            <a:xfrm>
              <a:off x="6102011" y="3942011"/>
              <a:ext cx="2283300" cy="22833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8516561" y="3942000"/>
              <a:ext cx="123450" cy="2275725"/>
            </a:xfrm>
            <a:custGeom>
              <a:rect b="b" l="l" r="r" t="t"/>
              <a:pathLst>
                <a:path extrusionOk="0" h="91029" w="4938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8000"/>
              <a:headEnd len="med" w="med" type="none"/>
              <a:tailEnd len="med" w="med" type="none"/>
            </a:ln>
          </p:spPr>
        </p:sp>
        <p:sp>
          <p:nvSpPr>
            <p:cNvPr id="295" name="Google Shape;295;p36"/>
            <p:cNvSpPr/>
            <p:nvPr/>
          </p:nvSpPr>
          <p:spPr>
            <a:xfrm rot="-5400000">
              <a:off x="7180125" y="2605525"/>
              <a:ext cx="123450" cy="2275725"/>
            </a:xfrm>
            <a:custGeom>
              <a:rect b="b" l="l" r="r" t="t"/>
              <a:pathLst>
                <a:path extrusionOk="0" h="91029" w="4938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8000"/>
              <a:headEnd len="med" w="med" type="none"/>
              <a:tailEnd len="med" w="med" type="none"/>
            </a:ln>
          </p:spPr>
        </p:sp>
        <p:sp>
          <p:nvSpPr>
            <p:cNvPr id="296" name="Google Shape;296;p36"/>
            <p:cNvSpPr/>
            <p:nvPr/>
          </p:nvSpPr>
          <p:spPr>
            <a:xfrm rot="-5400000">
              <a:off x="5708850" y="3417450"/>
              <a:ext cx="1326900" cy="13269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sm" w="sm" type="triangle"/>
              <a:tailEnd len="sm" w="sm" type="triangl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7" name="Google Shape;297;p36"/>
            <p:cNvCxnSpPr/>
            <p:nvPr/>
          </p:nvCxnSpPr>
          <p:spPr>
            <a:xfrm>
              <a:off x="6109725" y="3957425"/>
              <a:ext cx="2268000" cy="22680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98" name="Google Shape;298;p36"/>
            <p:cNvCxnSpPr/>
            <p:nvPr/>
          </p:nvCxnSpPr>
          <p:spPr>
            <a:xfrm flipH="1">
              <a:off x="6102050" y="3941996"/>
              <a:ext cx="2291100" cy="22911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99" name="Google Shape;299;p36"/>
            <p:cNvCxnSpPr/>
            <p:nvPr/>
          </p:nvCxnSpPr>
          <p:spPr>
            <a:xfrm>
              <a:off x="5978575" y="3949725"/>
              <a:ext cx="0" cy="22833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</p:grpSp>
      <p:sp>
        <p:nvSpPr>
          <p:cNvPr id="300" name="Google Shape;300;p36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Fundição por Injeção:</a:t>
            </a:r>
            <a:endParaRPr b="1" sz="3000"/>
          </a:p>
        </p:txBody>
      </p:sp>
      <p:sp>
        <p:nvSpPr>
          <p:cNvPr id="301" name="Google Shape;301;p36"/>
          <p:cNvSpPr txBox="1"/>
          <p:nvPr>
            <p:ph idx="1" type="body"/>
          </p:nvPr>
        </p:nvSpPr>
        <p:spPr>
          <a:xfrm>
            <a:off x="343225" y="1500000"/>
            <a:ext cx="86409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Nesse processo, o metal fundido é forçado no molde, garantindo a produção de peças com melhor acabamento e maior precisão dimensional.</a:t>
            </a:r>
            <a:endParaRPr sz="2400"/>
          </a:p>
        </p:txBody>
      </p:sp>
      <p:sp>
        <p:nvSpPr>
          <p:cNvPr id="302" name="Google Shape;302;p36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3" name="Google Shape;3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8900" y="3050900"/>
            <a:ext cx="4556250" cy="31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Fundição Centrífuga:</a:t>
            </a:r>
            <a:endParaRPr b="1" sz="3000"/>
          </a:p>
        </p:txBody>
      </p:sp>
      <p:sp>
        <p:nvSpPr>
          <p:cNvPr id="309" name="Google Shape;309;p37"/>
          <p:cNvSpPr txBox="1"/>
          <p:nvPr>
            <p:ph idx="1" type="body"/>
          </p:nvPr>
        </p:nvSpPr>
        <p:spPr>
          <a:xfrm>
            <a:off x="343225" y="1500000"/>
            <a:ext cx="50295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É utilizado em processos em que se deseja obter tubos de metal, ou em processos que necessitam de paredes finas.</a:t>
            </a:r>
            <a:endParaRPr sz="2400"/>
          </a:p>
        </p:txBody>
      </p:sp>
      <p:sp>
        <p:nvSpPr>
          <p:cNvPr id="310" name="Google Shape;310;p37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1" name="Google Shape;31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650" y="1500000"/>
            <a:ext cx="3611599" cy="36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Fundição por Cera:</a:t>
            </a:r>
            <a:endParaRPr b="1" sz="3000"/>
          </a:p>
        </p:txBody>
      </p:sp>
      <p:sp>
        <p:nvSpPr>
          <p:cNvPr id="317" name="Google Shape;317;p38"/>
          <p:cNvSpPr txBox="1"/>
          <p:nvPr>
            <p:ph idx="1" type="body"/>
          </p:nvPr>
        </p:nvSpPr>
        <p:spPr>
          <a:xfrm>
            <a:off x="343225" y="1500000"/>
            <a:ext cx="50841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É utilizado em metais que são difíceis de serem usinados e fabricados, que necessitam de muita precisão e bom acabamento.</a:t>
            </a:r>
            <a:r>
              <a:rPr lang="en"/>
              <a:t> </a:t>
            </a:r>
            <a:endParaRPr/>
          </a:p>
        </p:txBody>
      </p:sp>
      <p:sp>
        <p:nvSpPr>
          <p:cNvPr id="318" name="Google Shape;318;p38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7325" y="1500000"/>
            <a:ext cx="3556999" cy="355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/>
          <p:nvPr>
            <p:ph type="ctrTitle"/>
          </p:nvPr>
        </p:nvSpPr>
        <p:spPr>
          <a:xfrm>
            <a:off x="921200" y="1713304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9FC5E8"/>
                </a:solidFill>
              </a:rPr>
              <a:t>7</a:t>
            </a:r>
            <a:endParaRPr sz="6000">
              <a:solidFill>
                <a:srgbClr val="9FC5E8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UM OLHAR PARA O MUNDO COMERCIAL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9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Onde</a:t>
            </a:r>
            <a:r>
              <a:rPr lang="en"/>
              <a:t> ocorrem esses processos que visam o mercado no Brasil</a:t>
            </a:r>
            <a:endParaRPr/>
          </a:p>
        </p:txBody>
      </p:sp>
      <p:sp>
        <p:nvSpPr>
          <p:cNvPr id="326" name="Google Shape;326;p39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type="ctrTitle"/>
          </p:nvPr>
        </p:nvSpPr>
        <p:spPr>
          <a:xfrm>
            <a:off x="921200" y="1713304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9FC5E8"/>
                </a:solidFill>
              </a:rPr>
              <a:t>1</a:t>
            </a:r>
            <a:endParaRPr sz="6000">
              <a:solidFill>
                <a:srgbClr val="9FC5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INTRODUÇÃO</a:t>
            </a:r>
            <a:endParaRPr/>
          </a:p>
        </p:txBody>
      </p:sp>
      <p:sp>
        <p:nvSpPr>
          <p:cNvPr id="78" name="Google Shape;78;p13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Uma introdução sobre o que é a fundição</a:t>
            </a:r>
            <a:endParaRPr/>
          </a:p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As maiores empresas brasileiras no ramo de metalurgia:</a:t>
            </a:r>
            <a:endParaRPr b="1" sz="2400"/>
          </a:p>
        </p:txBody>
      </p:sp>
      <p:sp>
        <p:nvSpPr>
          <p:cNvPr id="332" name="Google Shape;332;p40"/>
          <p:cNvSpPr txBox="1"/>
          <p:nvPr>
            <p:ph idx="1" type="body"/>
          </p:nvPr>
        </p:nvSpPr>
        <p:spPr>
          <a:xfrm>
            <a:off x="457200" y="1645524"/>
            <a:ext cx="2631900" cy="44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/>
              <a:t>Fundada em 1976, no Brasil, a </a:t>
            </a:r>
            <a:r>
              <a:rPr b="1" lang="en">
                <a:solidFill>
                  <a:srgbClr val="CCCCCC"/>
                </a:solidFill>
              </a:rPr>
              <a:t>Teksid</a:t>
            </a:r>
            <a:r>
              <a:rPr lang="en"/>
              <a:t> representa um dos maiores grupos de </a:t>
            </a:r>
            <a:r>
              <a:rPr lang="en"/>
              <a:t>fundição de autopeças do mundo, com capacidade produtiva de 620 mil ton. por ano.</a:t>
            </a:r>
            <a:r>
              <a:rPr lang="en"/>
              <a:t> </a:t>
            </a:r>
            <a:endParaRPr/>
          </a:p>
        </p:txBody>
      </p:sp>
      <p:sp>
        <p:nvSpPr>
          <p:cNvPr id="333" name="Google Shape;333;p40"/>
          <p:cNvSpPr txBox="1"/>
          <p:nvPr>
            <p:ph idx="2" type="body"/>
          </p:nvPr>
        </p:nvSpPr>
        <p:spPr>
          <a:xfrm>
            <a:off x="3223964" y="1645524"/>
            <a:ext cx="2631900" cy="44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/>
              <a:t>A </a:t>
            </a:r>
            <a:r>
              <a:rPr b="1" lang="en">
                <a:solidFill>
                  <a:srgbClr val="CCCCCC"/>
                </a:solidFill>
              </a:rPr>
              <a:t>Electro Aço</a:t>
            </a:r>
            <a:r>
              <a:rPr b="1" lang="en">
                <a:solidFill>
                  <a:srgbClr val="CCCCCC"/>
                </a:solidFill>
              </a:rPr>
              <a:t> </a:t>
            </a:r>
            <a:r>
              <a:rPr b="1" lang="en">
                <a:solidFill>
                  <a:srgbClr val="CCCCCC"/>
                </a:solidFill>
              </a:rPr>
              <a:t>Altona S.A</a:t>
            </a:r>
            <a:r>
              <a:rPr lang="en"/>
              <a:t>, fundada em 1933, foi a primeira fundição de Santa Catarina. É uma empresa dedicada na </a:t>
            </a:r>
            <a:r>
              <a:rPr lang="en"/>
              <a:t>fundição</a:t>
            </a:r>
            <a:r>
              <a:rPr lang="en"/>
              <a:t> e usinagem, que hoje, exporta para mais de 25 países.</a:t>
            </a:r>
            <a:endParaRPr/>
          </a:p>
        </p:txBody>
      </p:sp>
      <p:sp>
        <p:nvSpPr>
          <p:cNvPr id="334" name="Google Shape;334;p40"/>
          <p:cNvSpPr txBox="1"/>
          <p:nvPr>
            <p:ph idx="3" type="body"/>
          </p:nvPr>
        </p:nvSpPr>
        <p:spPr>
          <a:xfrm>
            <a:off x="5990727" y="1645524"/>
            <a:ext cx="2631900" cy="44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- O </a:t>
            </a:r>
            <a:r>
              <a:rPr b="1" lang="en">
                <a:solidFill>
                  <a:srgbClr val="CCCCCC"/>
                </a:solidFill>
              </a:rPr>
              <a:t>Polo de Fundidos de JOinville</a:t>
            </a:r>
            <a:r>
              <a:rPr lang="en"/>
              <a:t>, hoje configura o segundo maior polo de fundidos do Brasil, com mais de 30 empresas ligadas diretamente à fundição, como Tupy, Wetzel, Schulz, Granaço, entre outras.</a:t>
            </a:r>
            <a:endParaRPr/>
          </a:p>
        </p:txBody>
      </p:sp>
      <p:sp>
        <p:nvSpPr>
          <p:cNvPr id="335" name="Google Shape;335;p40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1"/>
          <p:cNvSpPr txBox="1"/>
          <p:nvPr>
            <p:ph type="ctrTitle"/>
          </p:nvPr>
        </p:nvSpPr>
        <p:spPr>
          <a:xfrm>
            <a:off x="921200" y="1713304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9FC5E8"/>
                </a:solidFill>
              </a:rPr>
              <a:t>8</a:t>
            </a:r>
            <a:endParaRPr sz="6000">
              <a:solidFill>
                <a:srgbClr val="9FC5E8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NÚCLEOS DE ESTUDOS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1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Onde e como ocorrem as pesquisas que visam o desenvolvimento dessa </a:t>
            </a:r>
            <a:r>
              <a:rPr lang="en"/>
              <a:t>prática</a:t>
            </a:r>
            <a:endParaRPr/>
          </a:p>
        </p:txBody>
      </p:sp>
      <p:sp>
        <p:nvSpPr>
          <p:cNvPr id="342" name="Google Shape;342;p41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2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LAFUN:</a:t>
            </a:r>
            <a:endParaRPr b="1" sz="3000"/>
          </a:p>
        </p:txBody>
      </p:sp>
      <p:sp>
        <p:nvSpPr>
          <p:cNvPr id="348" name="Google Shape;348;p42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lang="en" sz="2400"/>
              <a:t>O Laboratório de Fundição desenvolve pesquisas nas áreas de processos de fundição, modelagem numérica, solidificação, desenvolvimento e caracterização de ligas ferrosas e não ferrosas. Focaliza na </a:t>
            </a:r>
            <a:r>
              <a:rPr lang="en" sz="2400"/>
              <a:t>otimização</a:t>
            </a:r>
            <a:r>
              <a:rPr lang="en" sz="2400"/>
              <a:t> de processos, valendo-se da </a:t>
            </a:r>
            <a:r>
              <a:rPr lang="en" sz="2400"/>
              <a:t>maximização</a:t>
            </a:r>
            <a:r>
              <a:rPr lang="en" sz="2400"/>
              <a:t> da </a:t>
            </a:r>
            <a:r>
              <a:rPr lang="en" sz="2400"/>
              <a:t>produção</a:t>
            </a:r>
            <a:r>
              <a:rPr lang="en" sz="2400"/>
              <a:t> acoplada a </a:t>
            </a:r>
            <a:r>
              <a:rPr lang="en" sz="2400"/>
              <a:t>redução</a:t>
            </a:r>
            <a:r>
              <a:rPr lang="en" sz="2400"/>
              <a:t> de insumos </a:t>
            </a:r>
            <a:r>
              <a:rPr lang="en" sz="2400"/>
              <a:t>energéticos</a:t>
            </a:r>
            <a:r>
              <a:rPr lang="en" sz="2400"/>
              <a:t> e o respeito ao meio ambiente.</a:t>
            </a:r>
            <a:endParaRPr sz="2400"/>
          </a:p>
        </p:txBody>
      </p:sp>
      <p:sp>
        <p:nvSpPr>
          <p:cNvPr id="349" name="Google Shape;349;p42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3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LABORATÓRIO DE FUNDIÇÃO E FORMAÇÃO DO INSTITUTO SINTEF:</a:t>
            </a:r>
            <a:endParaRPr b="1" sz="3000"/>
          </a:p>
        </p:txBody>
      </p:sp>
      <p:sp>
        <p:nvSpPr>
          <p:cNvPr id="355" name="Google Shape;355;p43"/>
          <p:cNvSpPr txBox="1"/>
          <p:nvPr>
            <p:ph idx="1" type="body"/>
          </p:nvPr>
        </p:nvSpPr>
        <p:spPr>
          <a:xfrm>
            <a:off x="343225" y="1650475"/>
            <a:ext cx="8290800" cy="47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lang="en" sz="2400"/>
              <a:t>Localizado na Noruega, o SINTEF é uma das maiores </a:t>
            </a:r>
            <a:r>
              <a:rPr lang="en" sz="2400"/>
              <a:t>organizações</a:t>
            </a:r>
            <a:r>
              <a:rPr lang="en" sz="2400"/>
              <a:t> independentes de pesquisa da Europa. Em específico, esse laboratório trabalha com fundição e tratamento de metais como alumínio, ferro, aço, </a:t>
            </a:r>
            <a:r>
              <a:rPr lang="en" sz="2400"/>
              <a:t>titânio</a:t>
            </a:r>
            <a:r>
              <a:rPr lang="en" sz="2400"/>
              <a:t>, magnésio e ligas de cobre.</a:t>
            </a:r>
            <a:endParaRPr sz="2400"/>
          </a:p>
        </p:txBody>
      </p:sp>
      <p:sp>
        <p:nvSpPr>
          <p:cNvPr id="356" name="Google Shape;356;p43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4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Fontes:</a:t>
            </a:r>
            <a:endParaRPr b="1" sz="3000"/>
          </a:p>
        </p:txBody>
      </p:sp>
      <p:sp>
        <p:nvSpPr>
          <p:cNvPr id="362" name="Google Shape;362;p44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https://super.abril.com.br/mundo-estranho/como-eram-produzidos-os-primeiros-objetos-metalicos-criados-pelo-homem/</a:t>
            </a:r>
            <a:endParaRPr sz="1200" u="sng">
              <a:solidFill>
                <a:srgbClr val="FFFFF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https://www.ebah.com.br/content/ABAAAe-j0AJ/fundicao-areia</a:t>
            </a:r>
            <a:endParaRPr sz="1200" u="sng">
              <a:solidFill>
                <a:srgbClr val="FFFFFF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https://www.mecanicaindustrial.com.br/o-que-e-fundicao/</a:t>
            </a:r>
            <a:endParaRPr sz="1200" u="sng">
              <a:solidFill>
                <a:srgbClr val="FFFFFF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https://pt.wikipedia.org/wiki/Fundi%C3%A7%C3%A3o</a:t>
            </a:r>
            <a:endParaRPr sz="1200" u="sng">
              <a:solidFill>
                <a:srgbClr val="FFFFFF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http://www.mbgroup.com.br/produtos/fundicao/fundicao-em-areia</a:t>
            </a:r>
            <a:endParaRPr sz="1200" u="sng">
              <a:solidFill>
                <a:srgbClr val="FFFFFF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http://mmborges.com/processos/Conformacao/cont_html/fundicao.htm</a:t>
            </a:r>
            <a:endParaRPr sz="1200" u="sng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http://www.ufrgs.br/lafun/</a:t>
            </a:r>
            <a:endParaRPr sz="1200" u="sng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https://super.abril.com.br/mundo-estranho/como-eram-produzidos-os-primeiros-objetos-metalicos-criados-pelo-homem/</a:t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http://www.joinville.udesc.br/portal/professores/verran/materiais/Aula_01_Introdu__o_aos_Processos_de__Fundi__o.pdf</a:t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http://www.teksid.com.br/pagina/18/o-grupo.aspx</a:t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http://www.altona.com.br/web/quem-somos/</a:t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https://www.sintef.no/en/all-laboratories/foundry-laboratory/</a:t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https://www.cimm.com.br/portal/noticia/exibir_noticia/7301-joinville-e-segundo-maior-polo-de-fundidos-do-brasil</a:t>
            </a:r>
            <a:endParaRPr sz="1200" u="sng">
              <a:solidFill>
                <a:srgbClr val="FFFFFF"/>
              </a:solidFill>
            </a:endParaRPr>
          </a:p>
        </p:txBody>
      </p:sp>
      <p:sp>
        <p:nvSpPr>
          <p:cNvPr id="363" name="Google Shape;363;p44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5"/>
          <p:cNvSpPr txBox="1"/>
          <p:nvPr>
            <p:ph idx="4294967295" type="ctrTitle"/>
          </p:nvPr>
        </p:nvSpPr>
        <p:spPr>
          <a:xfrm>
            <a:off x="878657" y="3240834"/>
            <a:ext cx="77724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Obrigado</a:t>
            </a:r>
            <a:r>
              <a:rPr b="1" lang="en" sz="6000"/>
              <a:t>!</a:t>
            </a:r>
            <a:endParaRPr b="1" sz="6000"/>
          </a:p>
        </p:txBody>
      </p:sp>
      <p:sp>
        <p:nvSpPr>
          <p:cNvPr id="369" name="Google Shape;369;p45"/>
          <p:cNvSpPr txBox="1"/>
          <p:nvPr>
            <p:ph idx="4294967295" type="subTitle"/>
          </p:nvPr>
        </p:nvSpPr>
        <p:spPr>
          <a:xfrm>
            <a:off x="878657" y="3970261"/>
            <a:ext cx="65937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/>
              <a:t>Alguma pergunta</a:t>
            </a:r>
            <a:r>
              <a:rPr lang="en" sz="3600"/>
              <a:t>?</a:t>
            </a:r>
            <a:endParaRPr sz="3600"/>
          </a:p>
        </p:txBody>
      </p:sp>
      <p:sp>
        <p:nvSpPr>
          <p:cNvPr id="370" name="Google Shape;370;p45"/>
          <p:cNvSpPr txBox="1"/>
          <p:nvPr>
            <p:ph idx="4294967295" type="body"/>
          </p:nvPr>
        </p:nvSpPr>
        <p:spPr>
          <a:xfrm>
            <a:off x="909500" y="4924899"/>
            <a:ext cx="3711300" cy="12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1" name="Google Shape;371;p45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Introdução: O que é a Fundição?</a:t>
            </a:r>
            <a:endParaRPr sz="3000"/>
          </a:p>
        </p:txBody>
      </p:sp>
      <p:sp>
        <p:nvSpPr>
          <p:cNvPr id="85" name="Google Shape;85;p14"/>
          <p:cNvSpPr txBox="1"/>
          <p:nvPr>
            <p:ph idx="1" type="body"/>
          </p:nvPr>
        </p:nvSpPr>
        <p:spPr>
          <a:xfrm>
            <a:off x="343225" y="1500000"/>
            <a:ext cx="3538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A Fundição é um processo de produção industrial, que utiliza o metal fundido como matéria prima de peças industriais.</a:t>
            </a:r>
            <a:endParaRPr sz="1800"/>
          </a:p>
        </p:txBody>
      </p:sp>
      <p:sp>
        <p:nvSpPr>
          <p:cNvPr id="86" name="Google Shape;86;p14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2025" y="1500000"/>
            <a:ext cx="4851896" cy="485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25" y="3824675"/>
            <a:ext cx="3725201" cy="252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ctrTitle"/>
          </p:nvPr>
        </p:nvSpPr>
        <p:spPr>
          <a:xfrm>
            <a:off x="921200" y="1713304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9FC5E8"/>
                </a:solidFill>
              </a:rPr>
              <a:t>2</a:t>
            </a:r>
            <a:endParaRPr sz="6000">
              <a:solidFill>
                <a:srgbClr val="9FC5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HISTÓRIA </a:t>
            </a:r>
            <a:endParaRPr/>
          </a:p>
        </p:txBody>
      </p:sp>
      <p:sp>
        <p:nvSpPr>
          <p:cNvPr id="94" name="Google Shape;94;p15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Um panorama sobre os processos históricos e culturais que deram origem a esse processo</a:t>
            </a:r>
            <a:endParaRPr/>
          </a:p>
        </p:txBody>
      </p:sp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 Era do Bronze:</a:t>
            </a:r>
            <a:endParaRPr b="1" sz="3000"/>
          </a:p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426350" y="1577050"/>
            <a:ext cx="3924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A era do bronze começou antes de 3000a.c., e é nesse momento que surge a metalurgia de forma acidental no atual Oriente Médio.</a:t>
            </a:r>
            <a:endParaRPr sz="2400"/>
          </a:p>
        </p:txBody>
      </p:sp>
      <p:grpSp>
        <p:nvGrpSpPr>
          <p:cNvPr id="102" name="Google Shape;102;p16"/>
          <p:cNvGrpSpPr/>
          <p:nvPr/>
        </p:nvGrpSpPr>
        <p:grpSpPr>
          <a:xfrm rot="5400000">
            <a:off x="4976066" y="1581847"/>
            <a:ext cx="3945636" cy="3790142"/>
            <a:chOff x="5708850" y="3417450"/>
            <a:chExt cx="2931161" cy="2815646"/>
          </a:xfrm>
        </p:grpSpPr>
        <p:sp>
          <p:nvSpPr>
            <p:cNvPr id="103" name="Google Shape;103;p16"/>
            <p:cNvSpPr/>
            <p:nvPr/>
          </p:nvSpPr>
          <p:spPr>
            <a:xfrm>
              <a:off x="6102011" y="3942011"/>
              <a:ext cx="2283300" cy="2283300"/>
            </a:xfrm>
            <a:prstGeom prst="rect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8516561" y="3942000"/>
              <a:ext cx="123450" cy="2275725"/>
            </a:xfrm>
            <a:custGeom>
              <a:rect b="b" l="l" r="r" t="t"/>
              <a:pathLst>
                <a:path extrusionOk="0" h="91029" w="4938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8000"/>
              <a:headEnd len="med" w="med" type="none"/>
              <a:tailEnd len="med" w="med" type="none"/>
            </a:ln>
          </p:spPr>
        </p:sp>
        <p:sp>
          <p:nvSpPr>
            <p:cNvPr id="105" name="Google Shape;105;p16"/>
            <p:cNvSpPr/>
            <p:nvPr/>
          </p:nvSpPr>
          <p:spPr>
            <a:xfrm rot="-5400000">
              <a:off x="7180125" y="2605525"/>
              <a:ext cx="123450" cy="2275725"/>
            </a:xfrm>
            <a:custGeom>
              <a:rect b="b" l="l" r="r" t="t"/>
              <a:pathLst>
                <a:path extrusionOk="0" h="91029" w="4938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miter lim="8000"/>
              <a:headEnd len="med" w="med" type="none"/>
              <a:tailEnd len="med" w="med" type="none"/>
            </a:ln>
          </p:spPr>
        </p:sp>
        <p:sp>
          <p:nvSpPr>
            <p:cNvPr id="106" name="Google Shape;106;p16"/>
            <p:cNvSpPr/>
            <p:nvPr/>
          </p:nvSpPr>
          <p:spPr>
            <a:xfrm rot="-5400000">
              <a:off x="5708850" y="3417450"/>
              <a:ext cx="1326900" cy="13269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sm" w="sm" type="triangle"/>
              <a:tailEnd len="sm" w="sm" type="triangl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7" name="Google Shape;107;p16"/>
            <p:cNvCxnSpPr/>
            <p:nvPr/>
          </p:nvCxnSpPr>
          <p:spPr>
            <a:xfrm>
              <a:off x="6109725" y="3957425"/>
              <a:ext cx="2268000" cy="22680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08" name="Google Shape;108;p16"/>
            <p:cNvCxnSpPr/>
            <p:nvPr/>
          </p:nvCxnSpPr>
          <p:spPr>
            <a:xfrm flipH="1">
              <a:off x="6102050" y="3941996"/>
              <a:ext cx="2291100" cy="22911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09" name="Google Shape;109;p16"/>
            <p:cNvCxnSpPr/>
            <p:nvPr/>
          </p:nvCxnSpPr>
          <p:spPr>
            <a:xfrm>
              <a:off x="5978575" y="3949725"/>
              <a:ext cx="0" cy="22833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</p:grpSp>
      <p:sp>
        <p:nvSpPr>
          <p:cNvPr id="110" name="Google Shape;110;p16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mage result for bronze age stone mold"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2500" y="2088650"/>
            <a:ext cx="2884624" cy="29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type="title"/>
          </p:nvPr>
        </p:nvSpPr>
        <p:spPr>
          <a:xfrm>
            <a:off x="404330" y="658442"/>
            <a:ext cx="8229600" cy="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Alguns Marcos:</a:t>
            </a:r>
            <a:endParaRPr b="1" sz="3000"/>
          </a:p>
        </p:txBody>
      </p:sp>
      <p:sp>
        <p:nvSpPr>
          <p:cNvPr id="117" name="Google Shape;117;p17"/>
          <p:cNvSpPr txBox="1"/>
          <p:nvPr>
            <p:ph idx="1" type="body"/>
          </p:nvPr>
        </p:nvSpPr>
        <p:spPr>
          <a:xfrm>
            <a:off x="343225" y="1500000"/>
            <a:ext cx="8290800" cy="4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Idade do Ferro - 1200a.c.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▪"/>
            </a:pPr>
            <a:r>
              <a:rPr lang="en" sz="2400"/>
              <a:t>Produção massiva e o uso estrutural do Ferro Fundido na Inglaterra começa no início do séc. 18, quando Abraham Darby dividiu o método de derreter o ferro com carvão, primeiro cozinhando o carvão. </a:t>
            </a:r>
            <a:endParaRPr sz="2400"/>
          </a:p>
        </p:txBody>
      </p:sp>
      <p:sp>
        <p:nvSpPr>
          <p:cNvPr id="118" name="Google Shape;118;p17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2127150" y="569514"/>
            <a:ext cx="4889700" cy="18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666666"/>
                </a:solidFill>
              </a:rPr>
              <a:t>A Ponte de Ferro - 1779</a:t>
            </a:r>
            <a:endParaRPr b="1" sz="3600">
              <a:solidFill>
                <a:srgbClr val="666666"/>
              </a:solidFill>
            </a:endParaRPr>
          </a:p>
        </p:txBody>
      </p:sp>
      <p:sp>
        <p:nvSpPr>
          <p:cNvPr id="124" name="Google Shape;124;p18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ctrTitle"/>
          </p:nvPr>
        </p:nvSpPr>
        <p:spPr>
          <a:xfrm>
            <a:off x="921200" y="1713304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9FC5E8"/>
                </a:solidFill>
              </a:rPr>
              <a:t>3</a:t>
            </a:r>
            <a:endParaRPr sz="6000">
              <a:solidFill>
                <a:srgbClr val="9FC5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COMPONENTES DE FUNDIÇÃO</a:t>
            </a:r>
            <a:endParaRPr/>
          </a:p>
        </p:txBody>
      </p:sp>
      <p:sp>
        <p:nvSpPr>
          <p:cNvPr id="130" name="Google Shape;130;p19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Principais componentes e ferramentas utilizadas no processo de fundição</a:t>
            </a:r>
            <a:endParaRPr/>
          </a:p>
        </p:txBody>
      </p:sp>
      <p:sp>
        <p:nvSpPr>
          <p:cNvPr id="131" name="Google Shape;131;p19"/>
          <p:cNvSpPr txBox="1"/>
          <p:nvPr>
            <p:ph idx="12" type="sldNum"/>
          </p:nvPr>
        </p:nvSpPr>
        <p:spPr>
          <a:xfrm>
            <a:off x="8523157" y="6391956"/>
            <a:ext cx="4611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Valent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